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3852" r:id="rId6"/>
    <p:sldId id="3846" r:id="rId7"/>
    <p:sldId id="261" r:id="rId8"/>
    <p:sldId id="3850" r:id="rId9"/>
    <p:sldId id="265" r:id="rId10"/>
    <p:sldId id="3853" r:id="rId11"/>
    <p:sldId id="3854" r:id="rId12"/>
    <p:sldId id="3855" r:id="rId13"/>
    <p:sldId id="3856" r:id="rId14"/>
    <p:sldId id="3857" r:id="rId15"/>
    <p:sldId id="3858" r:id="rId16"/>
    <p:sldId id="3859" r:id="rId17"/>
    <p:sldId id="3860" r:id="rId18"/>
    <p:sldId id="3848" r:id="rId19"/>
    <p:sldId id="384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E63ADF-12BD-4E0F-AF7C-732D8014A136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E7A6847A-960F-4B67-A54A-94B3A565FF09}">
      <dgm:prSet/>
      <dgm:spPr/>
      <dgm:t>
        <a:bodyPr/>
        <a:lstStyle/>
        <a:p>
          <a:r>
            <a:rPr lang="sr-Latn-RS" dirty="0"/>
            <a:t>Kreiranje sesije, tip servera: Dedicated vs Listen server</a:t>
          </a:r>
          <a:endParaRPr lang="en-US" dirty="0"/>
        </a:p>
      </dgm:t>
    </dgm:pt>
    <dgm:pt modelId="{7A81B022-2F35-4B6B-BED3-A38A93FE2677}" type="parTrans" cxnId="{3F5A1850-A4DF-4B07-A123-E752F01F28CE}">
      <dgm:prSet/>
      <dgm:spPr/>
      <dgm:t>
        <a:bodyPr/>
        <a:lstStyle/>
        <a:p>
          <a:endParaRPr lang="en-US"/>
        </a:p>
      </dgm:t>
    </dgm:pt>
    <dgm:pt modelId="{AE6CF2CA-57E5-4C4E-B695-ACA3F393C5B9}" type="sibTrans" cxnId="{3F5A1850-A4DF-4B07-A123-E752F01F28CE}">
      <dgm:prSet/>
      <dgm:spPr/>
      <dgm:t>
        <a:bodyPr/>
        <a:lstStyle/>
        <a:p>
          <a:endParaRPr lang="en-US"/>
        </a:p>
      </dgm:t>
    </dgm:pt>
    <dgm:pt modelId="{DC86A71F-9640-4F83-B9E3-8B928E9AB307}">
      <dgm:prSet/>
      <dgm:spPr/>
      <dgm:t>
        <a:bodyPr/>
        <a:lstStyle/>
        <a:p>
          <a:r>
            <a:rPr lang="sr-Latn-RS"/>
            <a:t>Replikacija, definicija, gde je korišćeno u sistemu (sinhronizacija životnih poena robota, statusa oružja, osvojenih poena)</a:t>
          </a:r>
          <a:endParaRPr lang="en-US"/>
        </a:p>
      </dgm:t>
    </dgm:pt>
    <dgm:pt modelId="{77EA0DEA-5436-4811-908D-00C352E791EA}" type="parTrans" cxnId="{3F3B2DE5-15BC-4B19-8584-808EE624B212}">
      <dgm:prSet/>
      <dgm:spPr/>
      <dgm:t>
        <a:bodyPr/>
        <a:lstStyle/>
        <a:p>
          <a:endParaRPr lang="en-US"/>
        </a:p>
      </dgm:t>
    </dgm:pt>
    <dgm:pt modelId="{B3AC7BBE-4E4D-4D1E-9022-CE8BDAE9CDBA}" type="sibTrans" cxnId="{3F3B2DE5-15BC-4B19-8584-808EE624B212}">
      <dgm:prSet/>
      <dgm:spPr/>
      <dgm:t>
        <a:bodyPr/>
        <a:lstStyle/>
        <a:p>
          <a:endParaRPr lang="en-US"/>
        </a:p>
      </dgm:t>
    </dgm:pt>
    <dgm:pt modelId="{A231E0FF-BB39-4F73-9F28-AB61ECD22E21}">
      <dgm:prSet/>
      <dgm:spPr/>
      <dgm:t>
        <a:bodyPr/>
        <a:lstStyle/>
        <a:p>
          <a:r>
            <a:rPr lang="sr-Latn-RS"/>
            <a:t>Remote Procedure Calls (RPC), definicija, gde je korišćeno u sistemu (inicijalizacija izabranog robota)</a:t>
          </a:r>
          <a:endParaRPr lang="en-US"/>
        </a:p>
      </dgm:t>
    </dgm:pt>
    <dgm:pt modelId="{1563CF46-21DB-4570-A5B1-BBFD85657325}" type="parTrans" cxnId="{2F90C5BA-D47A-431C-A677-8562C5B77231}">
      <dgm:prSet/>
      <dgm:spPr/>
      <dgm:t>
        <a:bodyPr/>
        <a:lstStyle/>
        <a:p>
          <a:endParaRPr lang="en-US"/>
        </a:p>
      </dgm:t>
    </dgm:pt>
    <dgm:pt modelId="{BFD7C664-1921-47E6-BA95-31EE34B99CC3}" type="sibTrans" cxnId="{2F90C5BA-D47A-431C-A677-8562C5B77231}">
      <dgm:prSet/>
      <dgm:spPr/>
      <dgm:t>
        <a:bodyPr/>
        <a:lstStyle/>
        <a:p>
          <a:endParaRPr lang="en-US"/>
        </a:p>
      </dgm:t>
    </dgm:pt>
    <dgm:pt modelId="{EB127AEB-3CA8-47B1-9FC0-81851FB9B89B}" type="pres">
      <dgm:prSet presAssocID="{70E63ADF-12BD-4E0F-AF7C-732D8014A136}" presName="vert0" presStyleCnt="0">
        <dgm:presLayoutVars>
          <dgm:dir/>
          <dgm:animOne val="branch"/>
          <dgm:animLvl val="lvl"/>
        </dgm:presLayoutVars>
      </dgm:prSet>
      <dgm:spPr/>
    </dgm:pt>
    <dgm:pt modelId="{6673E2BD-E467-494C-A74C-37F5436A610D}" type="pres">
      <dgm:prSet presAssocID="{E7A6847A-960F-4B67-A54A-94B3A565FF09}" presName="thickLine" presStyleLbl="alignNode1" presStyleIdx="0" presStyleCnt="3"/>
      <dgm:spPr/>
    </dgm:pt>
    <dgm:pt modelId="{7109E3AC-8DC5-486C-96CD-AA576185DFD3}" type="pres">
      <dgm:prSet presAssocID="{E7A6847A-960F-4B67-A54A-94B3A565FF09}" presName="horz1" presStyleCnt="0"/>
      <dgm:spPr/>
    </dgm:pt>
    <dgm:pt modelId="{B7079C77-6EF3-4F78-89B7-6E1EF002C2C7}" type="pres">
      <dgm:prSet presAssocID="{E7A6847A-960F-4B67-A54A-94B3A565FF09}" presName="tx1" presStyleLbl="revTx" presStyleIdx="0" presStyleCnt="3"/>
      <dgm:spPr/>
    </dgm:pt>
    <dgm:pt modelId="{6D749DCC-3FF6-4929-BD95-5638C1D54B22}" type="pres">
      <dgm:prSet presAssocID="{E7A6847A-960F-4B67-A54A-94B3A565FF09}" presName="vert1" presStyleCnt="0"/>
      <dgm:spPr/>
    </dgm:pt>
    <dgm:pt modelId="{4EB4B5B2-2B79-4F40-AC8C-E961ED40E36C}" type="pres">
      <dgm:prSet presAssocID="{DC86A71F-9640-4F83-B9E3-8B928E9AB307}" presName="thickLine" presStyleLbl="alignNode1" presStyleIdx="1" presStyleCnt="3"/>
      <dgm:spPr/>
    </dgm:pt>
    <dgm:pt modelId="{660A1994-7D18-464E-940A-A2EAAE2B4139}" type="pres">
      <dgm:prSet presAssocID="{DC86A71F-9640-4F83-B9E3-8B928E9AB307}" presName="horz1" presStyleCnt="0"/>
      <dgm:spPr/>
    </dgm:pt>
    <dgm:pt modelId="{5BE46149-C6D5-45C7-BF6B-D7389673185F}" type="pres">
      <dgm:prSet presAssocID="{DC86A71F-9640-4F83-B9E3-8B928E9AB307}" presName="tx1" presStyleLbl="revTx" presStyleIdx="1" presStyleCnt="3"/>
      <dgm:spPr/>
    </dgm:pt>
    <dgm:pt modelId="{DD631DDF-8A10-46CA-BD2B-A0E8C3BA90FA}" type="pres">
      <dgm:prSet presAssocID="{DC86A71F-9640-4F83-B9E3-8B928E9AB307}" presName="vert1" presStyleCnt="0"/>
      <dgm:spPr/>
    </dgm:pt>
    <dgm:pt modelId="{D3A0A9F5-B3AD-4E84-8D31-CB4869BD6407}" type="pres">
      <dgm:prSet presAssocID="{A231E0FF-BB39-4F73-9F28-AB61ECD22E21}" presName="thickLine" presStyleLbl="alignNode1" presStyleIdx="2" presStyleCnt="3"/>
      <dgm:spPr/>
    </dgm:pt>
    <dgm:pt modelId="{7F510420-EEFB-454F-B5CE-8B694BD7252B}" type="pres">
      <dgm:prSet presAssocID="{A231E0FF-BB39-4F73-9F28-AB61ECD22E21}" presName="horz1" presStyleCnt="0"/>
      <dgm:spPr/>
    </dgm:pt>
    <dgm:pt modelId="{DBC1DBC1-BFC7-4E37-A2EA-B639D5C924E5}" type="pres">
      <dgm:prSet presAssocID="{A231E0FF-BB39-4F73-9F28-AB61ECD22E21}" presName="tx1" presStyleLbl="revTx" presStyleIdx="2" presStyleCnt="3"/>
      <dgm:spPr/>
    </dgm:pt>
    <dgm:pt modelId="{246A93DF-A25C-4704-B2E8-6F65A07F2C7C}" type="pres">
      <dgm:prSet presAssocID="{A231E0FF-BB39-4F73-9F28-AB61ECD22E21}" presName="vert1" presStyleCnt="0"/>
      <dgm:spPr/>
    </dgm:pt>
  </dgm:ptLst>
  <dgm:cxnLst>
    <dgm:cxn modelId="{145CA53F-AE83-415D-BA6E-459242D67FC2}" type="presOf" srcId="{DC86A71F-9640-4F83-B9E3-8B928E9AB307}" destId="{5BE46149-C6D5-45C7-BF6B-D7389673185F}" srcOrd="0" destOrd="0" presId="urn:microsoft.com/office/officeart/2008/layout/LinedList"/>
    <dgm:cxn modelId="{3F5A1850-A4DF-4B07-A123-E752F01F28CE}" srcId="{70E63ADF-12BD-4E0F-AF7C-732D8014A136}" destId="{E7A6847A-960F-4B67-A54A-94B3A565FF09}" srcOrd="0" destOrd="0" parTransId="{7A81B022-2F35-4B6B-BED3-A38A93FE2677}" sibTransId="{AE6CF2CA-57E5-4C4E-B695-ACA3F393C5B9}"/>
    <dgm:cxn modelId="{614FD459-BFE1-4CCD-AD1F-5EC94B0AC4D8}" type="presOf" srcId="{70E63ADF-12BD-4E0F-AF7C-732D8014A136}" destId="{EB127AEB-3CA8-47B1-9FC0-81851FB9B89B}" srcOrd="0" destOrd="0" presId="urn:microsoft.com/office/officeart/2008/layout/LinedList"/>
    <dgm:cxn modelId="{0B5B3F98-C2B1-41DA-A685-9F53FD96CDEB}" type="presOf" srcId="{A231E0FF-BB39-4F73-9F28-AB61ECD22E21}" destId="{DBC1DBC1-BFC7-4E37-A2EA-B639D5C924E5}" srcOrd="0" destOrd="0" presId="urn:microsoft.com/office/officeart/2008/layout/LinedList"/>
    <dgm:cxn modelId="{2F90C5BA-D47A-431C-A677-8562C5B77231}" srcId="{70E63ADF-12BD-4E0F-AF7C-732D8014A136}" destId="{A231E0FF-BB39-4F73-9F28-AB61ECD22E21}" srcOrd="2" destOrd="0" parTransId="{1563CF46-21DB-4570-A5B1-BBFD85657325}" sibTransId="{BFD7C664-1921-47E6-BA95-31EE34B99CC3}"/>
    <dgm:cxn modelId="{3F3B2DE5-15BC-4B19-8584-808EE624B212}" srcId="{70E63ADF-12BD-4E0F-AF7C-732D8014A136}" destId="{DC86A71F-9640-4F83-B9E3-8B928E9AB307}" srcOrd="1" destOrd="0" parTransId="{77EA0DEA-5436-4811-908D-00C352E791EA}" sibTransId="{B3AC7BBE-4E4D-4D1E-9022-CE8BDAE9CDBA}"/>
    <dgm:cxn modelId="{2575C7E6-0B33-4FD4-9B42-BA70893F39E9}" type="presOf" srcId="{E7A6847A-960F-4B67-A54A-94B3A565FF09}" destId="{B7079C77-6EF3-4F78-89B7-6E1EF002C2C7}" srcOrd="0" destOrd="0" presId="urn:microsoft.com/office/officeart/2008/layout/LinedList"/>
    <dgm:cxn modelId="{4C7957B0-62FF-4BEB-9829-EE34862F365B}" type="presParOf" srcId="{EB127AEB-3CA8-47B1-9FC0-81851FB9B89B}" destId="{6673E2BD-E467-494C-A74C-37F5436A610D}" srcOrd="0" destOrd="0" presId="urn:microsoft.com/office/officeart/2008/layout/LinedList"/>
    <dgm:cxn modelId="{EE0F974E-0855-47E5-9FB5-F16FBBE0CAFF}" type="presParOf" srcId="{EB127AEB-3CA8-47B1-9FC0-81851FB9B89B}" destId="{7109E3AC-8DC5-486C-96CD-AA576185DFD3}" srcOrd="1" destOrd="0" presId="urn:microsoft.com/office/officeart/2008/layout/LinedList"/>
    <dgm:cxn modelId="{A0FBD550-32E7-4101-84AC-226D263DCC99}" type="presParOf" srcId="{7109E3AC-8DC5-486C-96CD-AA576185DFD3}" destId="{B7079C77-6EF3-4F78-89B7-6E1EF002C2C7}" srcOrd="0" destOrd="0" presId="urn:microsoft.com/office/officeart/2008/layout/LinedList"/>
    <dgm:cxn modelId="{5AB1A9E0-BC55-4F26-9C43-D4C112C22CCD}" type="presParOf" srcId="{7109E3AC-8DC5-486C-96CD-AA576185DFD3}" destId="{6D749DCC-3FF6-4929-BD95-5638C1D54B22}" srcOrd="1" destOrd="0" presId="urn:microsoft.com/office/officeart/2008/layout/LinedList"/>
    <dgm:cxn modelId="{000B79E5-D0D8-42A4-A653-4E9A78A3A884}" type="presParOf" srcId="{EB127AEB-3CA8-47B1-9FC0-81851FB9B89B}" destId="{4EB4B5B2-2B79-4F40-AC8C-E961ED40E36C}" srcOrd="2" destOrd="0" presId="urn:microsoft.com/office/officeart/2008/layout/LinedList"/>
    <dgm:cxn modelId="{124321C4-1F78-4DAE-AA43-5E05C881FCAE}" type="presParOf" srcId="{EB127AEB-3CA8-47B1-9FC0-81851FB9B89B}" destId="{660A1994-7D18-464E-940A-A2EAAE2B4139}" srcOrd="3" destOrd="0" presId="urn:microsoft.com/office/officeart/2008/layout/LinedList"/>
    <dgm:cxn modelId="{2E135762-5BAF-436D-8177-71F6B9775075}" type="presParOf" srcId="{660A1994-7D18-464E-940A-A2EAAE2B4139}" destId="{5BE46149-C6D5-45C7-BF6B-D7389673185F}" srcOrd="0" destOrd="0" presId="urn:microsoft.com/office/officeart/2008/layout/LinedList"/>
    <dgm:cxn modelId="{93A32591-4C3E-4134-BBDD-FF74FEBD1C79}" type="presParOf" srcId="{660A1994-7D18-464E-940A-A2EAAE2B4139}" destId="{DD631DDF-8A10-46CA-BD2B-A0E8C3BA90FA}" srcOrd="1" destOrd="0" presId="urn:microsoft.com/office/officeart/2008/layout/LinedList"/>
    <dgm:cxn modelId="{0B534060-AD9B-40EC-9B85-C5E4DB56B082}" type="presParOf" srcId="{EB127AEB-3CA8-47B1-9FC0-81851FB9B89B}" destId="{D3A0A9F5-B3AD-4E84-8D31-CB4869BD6407}" srcOrd="4" destOrd="0" presId="urn:microsoft.com/office/officeart/2008/layout/LinedList"/>
    <dgm:cxn modelId="{7521262C-B754-4B20-82B8-D8A501FB855A}" type="presParOf" srcId="{EB127AEB-3CA8-47B1-9FC0-81851FB9B89B}" destId="{7F510420-EEFB-454F-B5CE-8B694BD7252B}" srcOrd="5" destOrd="0" presId="urn:microsoft.com/office/officeart/2008/layout/LinedList"/>
    <dgm:cxn modelId="{798B0D3C-C40E-4E20-9019-6094321E5F27}" type="presParOf" srcId="{7F510420-EEFB-454F-B5CE-8B694BD7252B}" destId="{DBC1DBC1-BFC7-4E37-A2EA-B639D5C924E5}" srcOrd="0" destOrd="0" presId="urn:microsoft.com/office/officeart/2008/layout/LinedList"/>
    <dgm:cxn modelId="{436338D4-2D60-4682-B338-C03606574D94}" type="presParOf" srcId="{7F510420-EEFB-454F-B5CE-8B694BD7252B}" destId="{246A93DF-A25C-4704-B2E8-6F65A07F2C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73E2BD-E467-494C-A74C-37F5436A610D}">
      <dsp:nvSpPr>
        <dsp:cNvPr id="0" name=""/>
        <dsp:cNvSpPr/>
      </dsp:nvSpPr>
      <dsp:spPr>
        <a:xfrm>
          <a:off x="0" y="2098"/>
          <a:ext cx="669815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079C77-6EF3-4F78-89B7-6E1EF002C2C7}">
      <dsp:nvSpPr>
        <dsp:cNvPr id="0" name=""/>
        <dsp:cNvSpPr/>
      </dsp:nvSpPr>
      <dsp:spPr>
        <a:xfrm>
          <a:off x="0" y="2098"/>
          <a:ext cx="6698155" cy="1431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 dirty="0"/>
            <a:t>Kreiranje sesije, tip servera: Dedicated vs Listen server</a:t>
          </a:r>
          <a:endParaRPr lang="en-US" sz="2800" kern="1200" dirty="0"/>
        </a:p>
      </dsp:txBody>
      <dsp:txXfrm>
        <a:off x="0" y="2098"/>
        <a:ext cx="6698155" cy="1431161"/>
      </dsp:txXfrm>
    </dsp:sp>
    <dsp:sp modelId="{4EB4B5B2-2B79-4F40-AC8C-E961ED40E36C}">
      <dsp:nvSpPr>
        <dsp:cNvPr id="0" name=""/>
        <dsp:cNvSpPr/>
      </dsp:nvSpPr>
      <dsp:spPr>
        <a:xfrm>
          <a:off x="0" y="1433259"/>
          <a:ext cx="669815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E46149-C6D5-45C7-BF6B-D7389673185F}">
      <dsp:nvSpPr>
        <dsp:cNvPr id="0" name=""/>
        <dsp:cNvSpPr/>
      </dsp:nvSpPr>
      <dsp:spPr>
        <a:xfrm>
          <a:off x="0" y="1433259"/>
          <a:ext cx="6698155" cy="1431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Replikacija, definicija, gde je korišćeno u sistemu (sinhronizacija životnih poena robota, statusa oružja, osvojenih poena)</a:t>
          </a:r>
          <a:endParaRPr lang="en-US" sz="2800" kern="1200"/>
        </a:p>
      </dsp:txBody>
      <dsp:txXfrm>
        <a:off x="0" y="1433259"/>
        <a:ext cx="6698155" cy="1431161"/>
      </dsp:txXfrm>
    </dsp:sp>
    <dsp:sp modelId="{D3A0A9F5-B3AD-4E84-8D31-CB4869BD6407}">
      <dsp:nvSpPr>
        <dsp:cNvPr id="0" name=""/>
        <dsp:cNvSpPr/>
      </dsp:nvSpPr>
      <dsp:spPr>
        <a:xfrm>
          <a:off x="0" y="2864420"/>
          <a:ext cx="669815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C1DBC1-BFC7-4E37-A2EA-B639D5C924E5}">
      <dsp:nvSpPr>
        <dsp:cNvPr id="0" name=""/>
        <dsp:cNvSpPr/>
      </dsp:nvSpPr>
      <dsp:spPr>
        <a:xfrm>
          <a:off x="0" y="2864420"/>
          <a:ext cx="6698155" cy="1431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2800" kern="1200"/>
            <a:t>Remote Procedure Calls (RPC), definicija, gde je korišćeno u sistemu (inicijalizacija izabranog robota)</a:t>
          </a:r>
          <a:endParaRPr lang="en-US" sz="2800" kern="1200"/>
        </a:p>
      </dsp:txBody>
      <dsp:txXfrm>
        <a:off x="0" y="2864420"/>
        <a:ext cx="6698155" cy="1431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021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903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681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229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3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0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991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980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38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98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9/15/2024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9906" y="2949739"/>
            <a:ext cx="7905860" cy="2396686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IMPLEMENTACIJA MREŽNE VIŠEKORISNIČKE</a:t>
            </a:r>
            <a:br>
              <a:rPr lang="en-US" dirty="0"/>
            </a:br>
            <a:r>
              <a:rPr lang="en-US" dirty="0"/>
              <a:t>VIDEO IGRE BORBE ROBOTA</a:t>
            </a:r>
            <a:br>
              <a:rPr lang="en-US" dirty="0"/>
            </a:br>
            <a:r>
              <a:rPr lang="en-US" dirty="0"/>
              <a:t>U UNREAL RADNOM OKVIRU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sr-Latn-RS" dirty="0"/>
              <a:t>Opis realizovane igre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124302" y="6114596"/>
            <a:ext cx="1797628" cy="378279"/>
          </a:xfrm>
          <a:noFill/>
        </p:spPr>
        <p:txBody>
          <a:bodyPr>
            <a:normAutofit/>
          </a:bodyPr>
          <a:lstStyle/>
          <a:p>
            <a:pPr lvl="1"/>
            <a:r>
              <a:rPr lang="sr-Latn-RS" dirty="0"/>
              <a:t>Borba robota</a:t>
            </a:r>
          </a:p>
        </p:txBody>
      </p:sp>
      <p:pic>
        <p:nvPicPr>
          <p:cNvPr id="6" name="Picture 5" descr="A video game screen shot&#10;&#10;Description automatically generated">
            <a:extLst>
              <a:ext uri="{FF2B5EF4-FFF2-40B4-BE49-F238E27FC236}">
                <a16:creationId xmlns:a16="http://schemas.microsoft.com/office/drawing/2014/main" id="{C343BA3F-F1DD-60C9-143F-09DD629BF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57" y="1433736"/>
            <a:ext cx="7701118" cy="45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04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sr-Latn-RS" dirty="0"/>
              <a:t>Korišćene tehnologije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BA3DDD-D4FF-E796-CD01-07403EBEA53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1690688"/>
            <a:ext cx="9419376" cy="42976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Unreal Engine: C++, Blueprints, Editor, Chaos Vehicle Plugin, Niagara, Enhanced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Microsoft Visual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106" name="Picture 10" descr="Buy Visual Studio 2022 Enterprise Product Key for 1 PC at Cheap Price -  Global - Fastest Key">
            <a:extLst>
              <a:ext uri="{FF2B5EF4-FFF2-40B4-BE49-F238E27FC236}">
                <a16:creationId xmlns:a16="http://schemas.microsoft.com/office/drawing/2014/main" id="{F767216C-EFA7-3D82-95FA-3F3438822A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4"/>
          <a:stretch/>
        </p:blipFill>
        <p:spPr bwMode="auto">
          <a:xfrm>
            <a:off x="4619337" y="2179249"/>
            <a:ext cx="2707407" cy="229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lender Logo, symbol, meaning, history, PNG, brand">
            <a:extLst>
              <a:ext uri="{FF2B5EF4-FFF2-40B4-BE49-F238E27FC236}">
                <a16:creationId xmlns:a16="http://schemas.microsoft.com/office/drawing/2014/main" id="{35854863-65B4-C92A-299B-F410821D4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78" y="4070406"/>
            <a:ext cx="3858159" cy="217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nreal Engine">
            <a:extLst>
              <a:ext uri="{FF2B5EF4-FFF2-40B4-BE49-F238E27FC236}">
                <a16:creationId xmlns:a16="http://schemas.microsoft.com/office/drawing/2014/main" id="{5D38BC76-E65D-0A5A-9FC2-609B6A745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427" y="3502025"/>
            <a:ext cx="25146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DDF12CF9-FEE5-04D4-B929-AEA2EDAA7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485" y="2787594"/>
            <a:ext cx="2073961" cy="86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1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sr-Latn-RS" dirty="0"/>
              <a:t>Realizacija sistema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BA3DDD-D4FF-E796-CD01-07403EBEA53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2716040"/>
            <a:ext cx="5137607" cy="32723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Standardizovana arhitektura Unreal Engine projekta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Klase: Actor, Pawn, GameMode, GameState, PlayerController, PlayerState, GameInstance, UserWidget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146" name="Picture 2" descr="Learning Unreal Engine Game Development">
            <a:extLst>
              <a:ext uri="{FF2B5EF4-FFF2-40B4-BE49-F238E27FC236}">
                <a16:creationId xmlns:a16="http://schemas.microsoft.com/office/drawing/2014/main" id="{F5F0FF4A-427E-8146-2FA4-C3161B332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195" y="1883123"/>
            <a:ext cx="4693188" cy="33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229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sr-Latn-RS" dirty="0"/>
              <a:t>Realizacija sistema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BA3DDD-D4FF-E796-CD01-07403EBEA53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1690688"/>
            <a:ext cx="5490172" cy="226567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Izrada (modelovanje, teksture, rigging) i uvoz modela: Blender + Unreal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Mehanika robota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Mehanika igre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Izrada mape</a:t>
            </a:r>
          </a:p>
          <a:p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EF134-9C76-3BD5-5491-FB66371D1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59" y="3765263"/>
            <a:ext cx="4809914" cy="2239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D2D1E-DB08-4D00-B00D-66226E86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90" y="1246017"/>
            <a:ext cx="4334469" cy="47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8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sr-Latn-RS" dirty="0"/>
              <a:t>Realizacija sistema - umrežavanje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DDB079FA-6E01-2EA4-8AC3-29937B17E017}"/>
              </a:ext>
            </a:extLst>
          </p:cNvPr>
          <p:cNvGraphicFramePr>
            <a:graphicFrameLocks noGrp="1"/>
          </p:cNvGraphicFramePr>
          <p:nvPr>
            <p:ph sz="half" idx="15"/>
            <p:extLst>
              <p:ext uri="{D42A27DB-BD31-4B8C-83A1-F6EECF244321}">
                <p14:modId xmlns:p14="http://schemas.microsoft.com/office/powerpoint/2010/main" val="2320986510"/>
              </p:ext>
            </p:extLst>
          </p:nvPr>
        </p:nvGraphicFramePr>
        <p:xfrm>
          <a:off x="4661820" y="1816916"/>
          <a:ext cx="6698156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170" name="Picture 2" descr="Server types differences: Managed or Dedicated? What to choose">
            <a:extLst>
              <a:ext uri="{FF2B5EF4-FFF2-40B4-BE49-F238E27FC236}">
                <a16:creationId xmlns:a16="http://schemas.microsoft.com/office/drawing/2014/main" id="{2A0FA241-A6AB-1D60-CCC0-5D92FDB7C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18" y="1816916"/>
            <a:ext cx="3388991" cy="188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1DD71-C253-1075-3980-E2903DB667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702" y="3826064"/>
            <a:ext cx="3288822" cy="275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sr-Latn-RS" dirty="0"/>
              <a:t>Zaključak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1" y="2560320"/>
            <a:ext cx="10515599" cy="429768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US" dirty="0" err="1"/>
              <a:t>Izradom</a:t>
            </a:r>
            <a:r>
              <a:rPr lang="en-US" dirty="0"/>
              <a:t>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rada</a:t>
            </a:r>
            <a:r>
              <a:rPr lang="en-US" dirty="0"/>
              <a:t> </a:t>
            </a:r>
            <a:r>
              <a:rPr lang="en-US" dirty="0" err="1"/>
              <a:t>potvrđene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široke</a:t>
            </a:r>
            <a:r>
              <a:rPr lang="en-US" dirty="0"/>
              <a:t> </a:t>
            </a:r>
            <a:r>
              <a:rPr lang="en-US" dirty="0" err="1"/>
              <a:t>mogućnosti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neograničen</a:t>
            </a:r>
            <a:r>
              <a:rPr lang="en-US" dirty="0"/>
              <a:t> </a:t>
            </a:r>
            <a:r>
              <a:rPr lang="en-US" dirty="0" err="1"/>
              <a:t>potencijal</a:t>
            </a:r>
            <a:r>
              <a:rPr lang="en-US" dirty="0"/>
              <a:t> Unreal</a:t>
            </a:r>
            <a:r>
              <a:rPr lang="sr-Latn-RS" dirty="0"/>
              <a:t> </a:t>
            </a:r>
            <a:r>
              <a:rPr lang="en-US" dirty="0"/>
              <a:t>Engine </a:t>
            </a:r>
            <a:r>
              <a:rPr lang="en-US" dirty="0" err="1"/>
              <a:t>radnog</a:t>
            </a:r>
            <a:r>
              <a:rPr lang="en-US" dirty="0"/>
              <a:t> </a:t>
            </a:r>
            <a:r>
              <a:rPr lang="en-US" dirty="0" err="1"/>
              <a:t>okvira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kreiranju</a:t>
            </a:r>
            <a:r>
              <a:rPr lang="en-US" dirty="0"/>
              <a:t> video </a:t>
            </a:r>
            <a:r>
              <a:rPr lang="en-US" dirty="0" err="1"/>
              <a:t>igre</a:t>
            </a:r>
            <a:r>
              <a:rPr lang="en-US" dirty="0"/>
              <a:t>. </a:t>
            </a:r>
            <a:endParaRPr lang="sr-Latn-RS" dirty="0"/>
          </a:p>
          <a:p>
            <a:pPr lvl="1"/>
            <a:r>
              <a:rPr lang="en-US" dirty="0" err="1"/>
              <a:t>Projekat</a:t>
            </a:r>
            <a:r>
              <a:rPr lang="en-US" dirty="0"/>
              <a:t> je </a:t>
            </a:r>
            <a:r>
              <a:rPr lang="en-US" dirty="0" err="1"/>
              <a:t>uspešno</a:t>
            </a:r>
            <a:r>
              <a:rPr lang="en-US" dirty="0"/>
              <a:t> </a:t>
            </a:r>
            <a:r>
              <a:rPr lang="en-US" dirty="0" err="1"/>
              <a:t>implementirao</a:t>
            </a:r>
            <a:r>
              <a:rPr lang="en-US" dirty="0"/>
              <a:t> </a:t>
            </a:r>
            <a:r>
              <a:rPr lang="en-US" dirty="0" err="1"/>
              <a:t>ključne</a:t>
            </a:r>
            <a:r>
              <a:rPr lang="sr-Latn-RS" dirty="0"/>
              <a:t> </a:t>
            </a:r>
            <a:r>
              <a:rPr lang="en-US" dirty="0" err="1"/>
              <a:t>delove</a:t>
            </a:r>
            <a:r>
              <a:rPr lang="en-US" dirty="0"/>
              <a:t> </a:t>
            </a:r>
            <a:r>
              <a:rPr lang="en-US" dirty="0" err="1"/>
              <a:t>igre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tok</a:t>
            </a:r>
            <a:r>
              <a:rPr lang="en-US" dirty="0"/>
              <a:t> </a:t>
            </a:r>
            <a:r>
              <a:rPr lang="en-US" dirty="0" err="1"/>
              <a:t>igre</a:t>
            </a:r>
            <a:r>
              <a:rPr lang="en-US" dirty="0"/>
              <a:t>, </a:t>
            </a:r>
            <a:r>
              <a:rPr lang="en-US" dirty="0" err="1"/>
              <a:t>pravila</a:t>
            </a:r>
            <a:r>
              <a:rPr lang="en-US" dirty="0"/>
              <a:t> </a:t>
            </a:r>
            <a:r>
              <a:rPr lang="en-US" dirty="0" err="1"/>
              <a:t>igre</a:t>
            </a:r>
            <a:r>
              <a:rPr lang="en-US" dirty="0"/>
              <a:t>, </a:t>
            </a:r>
            <a:r>
              <a:rPr lang="en-US" dirty="0" err="1"/>
              <a:t>mehanika</a:t>
            </a:r>
            <a:r>
              <a:rPr lang="en-US" dirty="0"/>
              <a:t> </a:t>
            </a:r>
            <a:r>
              <a:rPr lang="en-US" dirty="0" err="1"/>
              <a:t>robota</a:t>
            </a:r>
            <a:r>
              <a:rPr lang="en-US" dirty="0"/>
              <a:t>, </a:t>
            </a:r>
            <a:r>
              <a:rPr lang="en-US" dirty="0" err="1"/>
              <a:t>korisnički</a:t>
            </a:r>
            <a:r>
              <a:rPr lang="en-US" dirty="0"/>
              <a:t> </a:t>
            </a:r>
            <a:r>
              <a:rPr lang="en-US" dirty="0" err="1"/>
              <a:t>interfejs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sr-Latn-RS" dirty="0"/>
              <a:t> </a:t>
            </a:r>
            <a:r>
              <a:rPr lang="en-US" dirty="0" err="1"/>
              <a:t>umrežavanje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igrača</a:t>
            </a:r>
            <a:r>
              <a:rPr lang="en-US" dirty="0"/>
              <a:t>.</a:t>
            </a:r>
            <a:endParaRPr lang="sr-Latn-RS" dirty="0"/>
          </a:p>
          <a:p>
            <a:pPr lvl="1"/>
            <a:r>
              <a:rPr lang="sr-Latn-RS" dirty="0"/>
              <a:t>Potencijalna unapređenja: nove mape i tipovi robota, nove mehanike poput slabih tački robota, unapređenje mrežne arhitekture.</a:t>
            </a:r>
          </a:p>
        </p:txBody>
      </p:sp>
    </p:spTree>
    <p:extLst>
      <p:ext uri="{BB962C8B-B14F-4D97-AF65-F5344CB8AC3E}">
        <p14:creationId xmlns:p14="http://schemas.microsoft.com/office/powerpoint/2010/main" val="414613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  <a:noFill/>
        </p:spPr>
        <p:txBody>
          <a:bodyPr/>
          <a:lstStyle/>
          <a:p>
            <a:r>
              <a:rPr lang="sr-Latn-RS" dirty="0"/>
              <a:t>Hvala na pažnji 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455" y="755171"/>
            <a:ext cx="4619937" cy="5315035"/>
          </a:xfrm>
          <a:noFill/>
        </p:spPr>
        <p:txBody>
          <a:bodyPr>
            <a:normAutofit/>
          </a:bodyPr>
          <a:lstStyle/>
          <a:p>
            <a:r>
              <a:rPr lang="sr-Latn-RS" dirty="0"/>
              <a:t>Nikola Ilić</a:t>
            </a:r>
          </a:p>
          <a:p>
            <a:r>
              <a:rPr lang="sr-Latn-RS" dirty="0"/>
              <a:t>2017/0640</a:t>
            </a:r>
          </a:p>
        </p:txBody>
      </p:sp>
    </p:spTree>
    <p:extLst>
      <p:ext uri="{BB962C8B-B14F-4D97-AF65-F5344CB8AC3E}">
        <p14:creationId xmlns:p14="http://schemas.microsoft.com/office/powerpoint/2010/main" val="1562484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C4EE-E5F1-1070-D178-23611AAF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Šta pokriva ova prezenacija?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30A0-F28E-3A3E-D209-99DC4645E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/>
              <a:t>Tematika projekta i pisanog rada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/>
              <a:t>Evolucija razvoja video igara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/>
              <a:t>Opis realizovane igre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/>
              <a:t>Korišćene tehnologije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/>
              <a:t>Realizacija sistema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dirty="0"/>
              <a:t>Zaključak</a:t>
            </a:r>
          </a:p>
        </p:txBody>
      </p:sp>
    </p:spTree>
    <p:extLst>
      <p:ext uri="{BB962C8B-B14F-4D97-AF65-F5344CB8AC3E}">
        <p14:creationId xmlns:p14="http://schemas.microsoft.com/office/powerpoint/2010/main" val="262063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513E45-4F5C-9394-1D42-7FB6C0170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/>
          <a:p>
            <a:r>
              <a:rPr lang="sr-Latn-RS" dirty="0"/>
              <a:t>Uvod - tematika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37F52-5C08-7C02-C9CA-E2AD930A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/>
          <a:p>
            <a:r>
              <a:rPr lang="sr-Latn-RS" dirty="0"/>
              <a:t>Inspiracija</a:t>
            </a:r>
            <a:endParaRPr lang="en-US" dirty="0"/>
          </a:p>
        </p:txBody>
      </p:sp>
      <p:pic>
        <p:nvPicPr>
          <p:cNvPr id="7" name="Picture Placeholder 6" descr="A machine with a shark mouth and a fireball&#10;&#10;Description automatically generated with medium confidence">
            <a:extLst>
              <a:ext uri="{FF2B5EF4-FFF2-40B4-BE49-F238E27FC236}">
                <a16:creationId xmlns:a16="http://schemas.microsoft.com/office/drawing/2014/main" id="{9D04B753-9AA4-1F45-7FC7-057F1A7BB3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r="148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D4305B-217B-07FE-2AA5-19663E33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>
            <a:normAutofit/>
          </a:bodyPr>
          <a:lstStyle/>
          <a:p>
            <a:r>
              <a:rPr lang="sr-Latn-RS" dirty="0"/>
              <a:t>Tematika projekta i pisanog rada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57316"/>
            <a:ext cx="5257800" cy="336985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Zašto razvoj video igara? Neograničene mogućnosti i sloboda.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Kratak opis projekta</a:t>
            </a:r>
            <a:r>
              <a:rPr lang="sr-Cyrl-RS" dirty="0"/>
              <a:t>: </a:t>
            </a:r>
            <a:r>
              <a:rPr lang="sr-Latn-RS" dirty="0"/>
              <a:t>višekorisnička borba robota na točkovima.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Ciljevi i rezultat projekta: snažna baza mrežne i igračke logike.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dirty="0"/>
              <a:t>Cilj dokumenta je da prikaže celokupni proces izrade jedne 3D mrežne višekorisničke igre kreirane u Unreal Engine radnom okviru.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43966-0E58-6834-4694-ADDA3DDB56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201" r="19549" b="1"/>
          <a:stretch/>
        </p:blipFill>
        <p:spPr>
          <a:xfrm>
            <a:off x="6836264" y="1112952"/>
            <a:ext cx="4632096" cy="4632096"/>
          </a:xfrm>
          <a:prstGeom prst="ellipse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  <a:noFill/>
        </p:spPr>
        <p:txBody>
          <a:bodyPr/>
          <a:lstStyle/>
          <a:p>
            <a:r>
              <a:rPr lang="sr-Latn-RS" dirty="0"/>
              <a:t>Evolucija razvoja video igara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5929" y="4412973"/>
            <a:ext cx="6560142" cy="1935571"/>
          </a:xfrm>
          <a:noFill/>
        </p:spPr>
        <p:txBody>
          <a:bodyPr/>
          <a:lstStyle/>
          <a:p>
            <a:r>
              <a:rPr lang="sr-Latn-RS" dirty="0"/>
              <a:t>Radni okviri</a:t>
            </a:r>
            <a:endParaRPr lang="en-US" dirty="0"/>
          </a:p>
          <a:p>
            <a:r>
              <a:rPr lang="sr-Latn-RS" dirty="0"/>
              <a:t>Proces kreiranja video igre</a:t>
            </a:r>
          </a:p>
          <a:p>
            <a:r>
              <a:rPr lang="sr-Latn-RS" dirty="0"/>
              <a:t>Budućnost?</a:t>
            </a:r>
          </a:p>
        </p:txBody>
      </p:sp>
    </p:spTree>
    <p:extLst>
      <p:ext uri="{BB962C8B-B14F-4D97-AF65-F5344CB8AC3E}">
        <p14:creationId xmlns:p14="http://schemas.microsoft.com/office/powerpoint/2010/main" val="36309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sr-Latn-RS" dirty="0"/>
              <a:t>Evolucija razvoja video igara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1816916"/>
            <a:ext cx="10521776" cy="4297680"/>
          </a:xfrm>
          <a:noFill/>
        </p:spPr>
        <p:txBody>
          <a:bodyPr>
            <a:normAutofit/>
          </a:bodyPr>
          <a:lstStyle/>
          <a:p>
            <a:pPr lvl="1"/>
            <a:r>
              <a:rPr lang="sr-Latn-RS" dirty="0"/>
              <a:t>Razvoj video igara u prošlosti i danas</a:t>
            </a:r>
          </a:p>
          <a:p>
            <a:pPr lvl="1"/>
            <a:r>
              <a:rPr lang="sr-Latn-RS" dirty="0"/>
              <a:t>Šta su radni okviri za kreiranje video igara (Game Engines)?</a:t>
            </a:r>
          </a:p>
          <a:p>
            <a:pPr lvl="1"/>
            <a:r>
              <a:rPr lang="sr-Latn-RS" dirty="0"/>
              <a:t>Privatni i javni radni okviri: Ubisoft Anvil, EA Frostbite, Rockstar RAGE vs Unreal Engine, Unity</a:t>
            </a:r>
            <a:endParaRPr lang="en-US" dirty="0"/>
          </a:p>
          <a:p>
            <a:pPr lvl="1"/>
            <a:r>
              <a:rPr lang="sr-Latn-RS" dirty="0"/>
              <a:t>Budućnost razvoja video igara</a:t>
            </a:r>
            <a:endParaRPr lang="en-US" dirty="0"/>
          </a:p>
        </p:txBody>
      </p:sp>
      <p:pic>
        <p:nvPicPr>
          <p:cNvPr id="1026" name="Picture 2" descr="Technology &amp; Innovation | How We Make Games | Ubisoft">
            <a:extLst>
              <a:ext uri="{FF2B5EF4-FFF2-40B4-BE49-F238E27FC236}">
                <a16:creationId xmlns:a16="http://schemas.microsoft.com/office/drawing/2014/main" id="{3A3E855F-192C-138C-64D1-7C526FB2E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6" y="4028792"/>
            <a:ext cx="2591262" cy="145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 Job Listing Suggests Frostbite Engine Support Is Still Being Considered  For Switch – NintendoSoup">
            <a:extLst>
              <a:ext uri="{FF2B5EF4-FFF2-40B4-BE49-F238E27FC236}">
                <a16:creationId xmlns:a16="http://schemas.microsoft.com/office/drawing/2014/main" id="{2510A577-7130-EAB1-FF37-9A7F38ED5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0" r="24968"/>
          <a:stretch/>
        </p:blipFill>
        <p:spPr bwMode="auto">
          <a:xfrm>
            <a:off x="2787580" y="3844219"/>
            <a:ext cx="1726215" cy="181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ckstar Advanced Game Engine — Википедија">
            <a:extLst>
              <a:ext uri="{FF2B5EF4-FFF2-40B4-BE49-F238E27FC236}">
                <a16:creationId xmlns:a16="http://schemas.microsoft.com/office/drawing/2014/main" id="{52AF9D8F-9D43-0C78-6D98-7FD6D7A47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03" y="4486592"/>
            <a:ext cx="2062436" cy="821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real Engine">
            <a:extLst>
              <a:ext uri="{FF2B5EF4-FFF2-40B4-BE49-F238E27FC236}">
                <a16:creationId xmlns:a16="http://schemas.microsoft.com/office/drawing/2014/main" id="{4A2C2A5E-9B3D-A3EA-4B7D-2DF2DEB25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62" y="3844219"/>
            <a:ext cx="1553046" cy="184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se Study: Unity - The Scottish Games Network">
            <a:extLst>
              <a:ext uri="{FF2B5EF4-FFF2-40B4-BE49-F238E27FC236}">
                <a16:creationId xmlns:a16="http://schemas.microsoft.com/office/drawing/2014/main" id="{161DDEEA-7918-7276-860C-B4708DCAD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08" y="4082638"/>
            <a:ext cx="2640392" cy="140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sassin's Creed Mirage' Is Flashy and Fun but Does Its Setting a  Disservice | WIRED">
            <a:extLst>
              <a:ext uri="{FF2B5EF4-FFF2-40B4-BE49-F238E27FC236}">
                <a16:creationId xmlns:a16="http://schemas.microsoft.com/office/drawing/2014/main" id="{B58A778A-D0CA-87B1-44F8-053CF331A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55" y="220903"/>
            <a:ext cx="4986479" cy="313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ttlefield 1 almost 8 years old and still looks better than most games  released today : r/gaming">
            <a:extLst>
              <a:ext uri="{FF2B5EF4-FFF2-40B4-BE49-F238E27FC236}">
                <a16:creationId xmlns:a16="http://schemas.microsoft.com/office/drawing/2014/main" id="{247F6C74-4E1D-06EE-3E0D-3A338EAAA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5" y="220903"/>
            <a:ext cx="5297047" cy="313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PUBG is no longer a beta. Here's what's next - CNET">
            <a:extLst>
              <a:ext uri="{FF2B5EF4-FFF2-40B4-BE49-F238E27FC236}">
                <a16:creationId xmlns:a16="http://schemas.microsoft.com/office/drawing/2014/main" id="{4D5A68CA-9566-AA75-339F-802FF5BB3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56" y="3497503"/>
            <a:ext cx="4986478" cy="282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⭐ Subway Surfers - Gameplay #1 (HD) [1080p60FPS] - YouTube">
            <a:extLst>
              <a:ext uri="{FF2B5EF4-FFF2-40B4-BE49-F238E27FC236}">
                <a16:creationId xmlns:a16="http://schemas.microsoft.com/office/drawing/2014/main" id="{C8208987-1057-4128-E97E-71E868D32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55" y="3497503"/>
            <a:ext cx="5297047" cy="282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702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sr-Latn-RS" dirty="0"/>
              <a:t>Opis realizovane igre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754418" y="6114596"/>
            <a:ext cx="1879647" cy="378279"/>
          </a:xfrm>
          <a:noFill/>
        </p:spPr>
        <p:txBody>
          <a:bodyPr>
            <a:normAutofit/>
          </a:bodyPr>
          <a:lstStyle/>
          <a:p>
            <a:pPr lvl="1"/>
            <a:r>
              <a:rPr lang="sr-Latn-RS" dirty="0"/>
              <a:t>Glavni meni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88D6C-938C-934C-B856-497B62DB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392" y="1440050"/>
            <a:ext cx="8012962" cy="44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0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sr-Latn-RS" dirty="0"/>
              <a:t>Opis realizovane igre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298372" y="6114596"/>
            <a:ext cx="3595255" cy="378279"/>
          </a:xfrm>
          <a:noFill/>
        </p:spPr>
        <p:txBody>
          <a:bodyPr>
            <a:normAutofit/>
          </a:bodyPr>
          <a:lstStyle/>
          <a:p>
            <a:pPr lvl="1"/>
            <a:r>
              <a:rPr lang="sr-Latn-RS" dirty="0"/>
              <a:t>Glavni meni – biranje robota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3846A-D3C2-29C2-F0FA-79C782A08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27" y="1422400"/>
            <a:ext cx="8057536" cy="449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534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{AD31624F-A54B-487F-9E4A-7AD83545FB5B}tf78504181_win32</Template>
  <TotalTime>287</TotalTime>
  <Words>384</Words>
  <Application>Microsoft Office PowerPoint</Application>
  <PresentationFormat>Widescreen</PresentationFormat>
  <Paragraphs>70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Avenir Next LT Pro</vt:lpstr>
      <vt:lpstr>Avenir Next LT Pro Light</vt:lpstr>
      <vt:lpstr>Calibri</vt:lpstr>
      <vt:lpstr>Tw Cen MT</vt:lpstr>
      <vt:lpstr>Custom</vt:lpstr>
      <vt:lpstr>IMPLEMENTACIJA MREŽNE VIŠEKORISNIČKE VIDEO IGRE BORBE ROBOTA U UNREAL RADNOM OKVIRU</vt:lpstr>
      <vt:lpstr>Šta pokriva ova prezenacija?</vt:lpstr>
      <vt:lpstr>Uvod - tematika</vt:lpstr>
      <vt:lpstr>Tematika projekta i pisanog rada</vt:lpstr>
      <vt:lpstr>Evolucija razvoja video igara</vt:lpstr>
      <vt:lpstr>Evolucija razvoja video igara</vt:lpstr>
      <vt:lpstr>PowerPoint Presentation</vt:lpstr>
      <vt:lpstr>Opis realizovane igre</vt:lpstr>
      <vt:lpstr>Opis realizovane igre</vt:lpstr>
      <vt:lpstr>Opis realizovane igre</vt:lpstr>
      <vt:lpstr>Korišćene tehnologije</vt:lpstr>
      <vt:lpstr>Realizacija sistema</vt:lpstr>
      <vt:lpstr>Realizacija sistema</vt:lpstr>
      <vt:lpstr>Realizacija sistema - umrežavanje</vt:lpstr>
      <vt:lpstr>Zaključak</vt:lpstr>
      <vt:lpstr>Hvala na pažnji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Никола Илић</dc:creator>
  <cp:lastModifiedBy>Никола Илић</cp:lastModifiedBy>
  <cp:revision>4</cp:revision>
  <dcterms:created xsi:type="dcterms:W3CDTF">2024-09-15T15:24:15Z</dcterms:created>
  <dcterms:modified xsi:type="dcterms:W3CDTF">2024-09-15T20:11:57Z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